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328" r:id="rId3"/>
    <p:sldId id="280" r:id="rId4"/>
    <p:sldId id="361" r:id="rId5"/>
    <p:sldId id="329" r:id="rId6"/>
    <p:sldId id="330" r:id="rId7"/>
    <p:sldId id="333" r:id="rId8"/>
    <p:sldId id="340" r:id="rId9"/>
    <p:sldId id="366" r:id="rId10"/>
    <p:sldId id="346" r:id="rId11"/>
    <p:sldId id="281" r:id="rId12"/>
  </p:sldIdLst>
  <p:sldSz cx="12192000" cy="6858000"/>
  <p:notesSz cx="6797675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4439" autoAdjust="0"/>
  </p:normalViewPr>
  <p:slideViewPr>
    <p:cSldViewPr snapToGrid="0">
      <p:cViewPr varScale="1">
        <p:scale>
          <a:sx n="98" d="100"/>
          <a:sy n="98" d="100"/>
        </p:scale>
        <p:origin x="-12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31C70-AD73-44E7-942A-14DCFFC12F91}" type="datetimeFigureOut">
              <a:rPr lang="it-IT" smtClean="0"/>
              <a:t>12/11/2023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D0067-0D7B-4C39-8F1D-C8F12BE39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F67C-CCC0-48F4-B7F8-72B745BF1105}" type="datetime1">
              <a:rPr lang="it-IT" smtClean="0"/>
              <a:t>12/11/2023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61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A1E-393F-4E62-8F22-331BF0961B89}" type="datetime1">
              <a:rPr lang="it-IT" smtClean="0"/>
              <a:t>12/11/2023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6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E736-DFC9-40DE-B888-ED18DD0469B5}" type="datetime1">
              <a:rPr lang="it-IT" smtClean="0"/>
              <a:t>12/11/2023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63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4E2E-4834-4192-8344-EBB3DF11D812}" type="datetime1">
              <a:rPr lang="it-IT" smtClean="0"/>
              <a:t>12/11/2023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27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C1C-7E53-4A7C-BAC8-B533DF14F04D}" type="datetime1">
              <a:rPr lang="it-IT" smtClean="0"/>
              <a:t>12/11/2023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1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2E5-D4AB-4BD3-B562-355ABDCAF3E0}" type="datetime1">
              <a:rPr lang="it-IT" smtClean="0"/>
              <a:t>12/11/2023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06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635C-7F55-43E3-8479-C43A404EB6A9}" type="datetime1">
              <a:rPr lang="it-IT" smtClean="0"/>
              <a:t>12/11/2023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1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70F0-FE83-4874-A54D-C1CFE733DB00}" type="datetime1">
              <a:rPr lang="it-IT" smtClean="0"/>
              <a:t>12/11/2023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61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205-2336-4AB0-BABA-B3C27F90213D}" type="datetime1">
              <a:rPr lang="it-IT" smtClean="0"/>
              <a:t>12/11/2023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5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5218-518B-4D16-BA49-9EB8232D64A9}" type="datetime1">
              <a:rPr lang="it-IT" smtClean="0"/>
              <a:t>12/11/2023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3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B208-189C-4ED6-B8E3-895892D772A2}" type="datetime1">
              <a:rPr lang="it-IT" smtClean="0"/>
              <a:t>12/11/2023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2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1AE2-A7D8-47DA-9A15-F98471612E8E}" type="datetime1">
              <a:rPr lang="it-IT" smtClean="0"/>
              <a:t>12/11/2023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9B11-AEA0-46A3-9E3E-49E417C6B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5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ontattaci@seleggo.or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ggo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948" y="500229"/>
            <a:ext cx="5691184" cy="5488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331698" y="3339449"/>
            <a:ext cx="5605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Strumento compensativo per gli studenti dislessici </a:t>
            </a:r>
          </a:p>
          <a:p>
            <a:pPr algn="ctr"/>
            <a:endParaRPr lang="it-IT" sz="4000" dirty="0">
              <a:solidFill>
                <a:srgbClr val="002060"/>
              </a:solidFill>
            </a:endParaRPr>
          </a:p>
          <a:p>
            <a:pPr algn="ctr"/>
            <a:r>
              <a:rPr lang="it-IT" sz="4000" dirty="0">
                <a:solidFill>
                  <a:srgbClr val="002060"/>
                </a:solidFill>
              </a:rPr>
              <a:t>Servizio gratuito dei Lions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8" y="929308"/>
            <a:ext cx="6172641" cy="174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0" name="Connettore 1 9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87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7058" y="514351"/>
            <a:ext cx="10590671" cy="476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registrare una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 scrivere a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contattaci@seleggo.org</a:t>
            </a:r>
            <a:endParaRPr lang="it-IT" sz="2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attivare l’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UTENTE SCUOLA 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occorre  NOME+COGNOME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EMAIL della persona che gestirà gli utenti sulla piattaforma e il NOME ED INDIRIZZO DELLA SCUOLA.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 bene che la persona che gestisce l’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UTENTE SCUOLA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abbia confidenza con la tecnologia e il web, così sarà più facile la gestione del tutto. 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 importante </a:t>
            </a:r>
            <a:r>
              <a:rPr lang="it-IT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utilizzare la mail istituzionale della scuola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dello studente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queste email spesso non consentono di ricevere messaggi da contatti al di fuori dell'Istituto scolastico, perciò se viene inserita quella non riusciremo più a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contattarli!                    </a:t>
            </a:r>
          </a:p>
          <a:p>
            <a:endParaRPr lang="it-IT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segreteria manderà in automatico tutte le istruzioni per procedere alla registrazione </a:t>
            </a: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0680" y="1326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21410" y="4825660"/>
            <a:ext cx="10486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segreteria 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contattaci@seleggo.org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è molto efficiente e sempre di grande supporto .  Risponde a tutte le richieste.                                        </a:t>
            </a:r>
            <a:r>
              <a:rPr lang="it-IT" sz="20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raccomanda vivamente di mandare 2 mail in + piuttosto che 1 in -</a:t>
            </a:r>
          </a:p>
          <a:p>
            <a:r>
              <a:rPr lang="it-IT" sz="2000" b="1" u="sng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2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61597" y="1048651"/>
            <a:ext cx="9144000" cy="228758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3" y="338000"/>
            <a:ext cx="10820847" cy="298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61597" y="3300640"/>
            <a:ext cx="8477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altLang="it-IT" sz="3600" b="1" dirty="0">
                <a:solidFill>
                  <a:srgbClr val="002060"/>
                </a:solidFill>
                <a:latin typeface="Verdana "/>
              </a:rPr>
              <a:t>            </a:t>
            </a:r>
            <a:r>
              <a:rPr lang="it-IT" altLang="it-IT" sz="4000" b="1" dirty="0">
                <a:solidFill>
                  <a:srgbClr val="00338D"/>
                </a:solidFill>
                <a:latin typeface="Verdana "/>
              </a:rPr>
              <a:t>www. seleggo.org   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4800" b="1" dirty="0">
                <a:solidFill>
                  <a:srgbClr val="00338D"/>
                </a:solidFill>
                <a:latin typeface="Verdana "/>
              </a:rPr>
              <a:t>      </a:t>
            </a:r>
            <a:r>
              <a:rPr lang="it-IT" altLang="it-IT" sz="4000" b="1" dirty="0">
                <a:solidFill>
                  <a:srgbClr val="00338D"/>
                </a:solidFill>
                <a:latin typeface="Verdana "/>
              </a:rPr>
              <a:t>contattaci@seleggo.org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0" name="Connettore 1 9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2241395" y="5118410"/>
            <a:ext cx="764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Dona il tuo 5x1000   C.F. 97685610152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53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Rettangolo 2"/>
          <p:cNvSpPr/>
          <p:nvPr/>
        </p:nvSpPr>
        <p:spPr>
          <a:xfrm>
            <a:off x="1046135" y="619932"/>
            <a:ext cx="106092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                                                     </a:t>
            </a:r>
            <a:r>
              <a:rPr lang="it-IT" sz="2400" b="1" dirty="0">
                <a:solidFill>
                  <a:srgbClr val="002060"/>
                </a:solidFill>
              </a:rPr>
              <a:t> SELEGGO</a:t>
            </a:r>
            <a:r>
              <a:rPr lang="it-IT" b="1" dirty="0">
                <a:solidFill>
                  <a:srgbClr val="002060"/>
                </a:solidFill>
              </a:rPr>
              <a:t>  </a:t>
            </a:r>
            <a:r>
              <a:rPr lang="it-IT" sz="2400" b="1" dirty="0">
                <a:solidFill>
                  <a:srgbClr val="002060"/>
                </a:solidFill>
              </a:rPr>
              <a:t>ONLUS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Fondato </a:t>
            </a:r>
            <a:r>
              <a:rPr lang="it-IT" sz="2000" dirty="0">
                <a:solidFill>
                  <a:srgbClr val="002060"/>
                </a:solidFill>
              </a:rPr>
              <a:t>nel 2014 con lo scopo di aiutare gli studenti dislessici nella lettura e nello studio fornendo gratuitamente  su un supporto informatico uno strumento compensativo come previsto dalla legge 170/2010.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 libri di testo delle materie di studio vengono richiesti dalle scuole e rielaborati e trasferiti su computer,  </a:t>
            </a:r>
            <a:r>
              <a:rPr lang="it-IT" sz="2000" dirty="0" err="1">
                <a:solidFill>
                  <a:srgbClr val="002060"/>
                </a:solidFill>
              </a:rPr>
              <a:t>tablet</a:t>
            </a:r>
            <a:r>
              <a:rPr lang="it-IT" sz="2000" dirty="0">
                <a:solidFill>
                  <a:srgbClr val="002060"/>
                </a:solidFill>
              </a:rPr>
              <a:t>  e  </a:t>
            </a:r>
            <a:r>
              <a:rPr lang="it-IT" sz="2000" dirty="0" err="1">
                <a:solidFill>
                  <a:srgbClr val="002060"/>
                </a:solidFill>
              </a:rPr>
              <a:t>smartphone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Nasce grazie alla partnership con l’IRCCS </a:t>
            </a:r>
            <a:r>
              <a:rPr lang="it-IT" sz="2000" dirty="0" err="1">
                <a:solidFill>
                  <a:srgbClr val="002060"/>
                </a:solidFill>
              </a:rPr>
              <a:t>E.Medea</a:t>
            </a:r>
            <a:r>
              <a:rPr lang="it-IT" sz="2000" dirty="0">
                <a:solidFill>
                  <a:srgbClr val="002060"/>
                </a:solidFill>
              </a:rPr>
              <a:t>  della «Nostra Famiglia dei Bosisio Parini» . Ha definito i parametri e la metodica alla base di Seleggo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Si </a:t>
            </a:r>
            <a:r>
              <a:rPr lang="it-IT" sz="2000" dirty="0" smtClean="0">
                <a:solidFill>
                  <a:srgbClr val="002060"/>
                </a:solidFill>
              </a:rPr>
              <a:t>possono registrare </a:t>
            </a:r>
            <a:r>
              <a:rPr lang="it-IT" sz="2000" dirty="0">
                <a:solidFill>
                  <a:srgbClr val="002060"/>
                </a:solidFill>
              </a:rPr>
              <a:t>sia </a:t>
            </a:r>
            <a:r>
              <a:rPr lang="it-IT" sz="2000" dirty="0" smtClean="0">
                <a:solidFill>
                  <a:srgbClr val="002060"/>
                </a:solidFill>
              </a:rPr>
              <a:t>i </a:t>
            </a:r>
            <a:r>
              <a:rPr lang="it-IT" sz="2000" dirty="0">
                <a:solidFill>
                  <a:srgbClr val="002060"/>
                </a:solidFill>
              </a:rPr>
              <a:t>singoli studenti dislessici certificati che </a:t>
            </a:r>
            <a:r>
              <a:rPr lang="it-IT" sz="2000" dirty="0" smtClean="0">
                <a:solidFill>
                  <a:srgbClr val="002060"/>
                </a:solidFill>
              </a:rPr>
              <a:t>le scuole che oltre ai DSA possono iscrivere i BES con significative difficoltà di lettura e gli immigrati che devono migliorare la conoscenza della nostra lingua.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04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ttp://intranet.bp.lnf.it/intranet/phocadownloadpap/logo%20em_ln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16" y="246044"/>
            <a:ext cx="3998819" cy="75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1" y="998973"/>
            <a:ext cx="8405592" cy="41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856141" y="5382607"/>
            <a:ext cx="8804533" cy="536822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La sede di Bosisio Parini (Lecco) -  28  Centri in Italia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478537" y="1439135"/>
            <a:ext cx="25313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L'IRCCS Eugenio Medea</a:t>
            </a:r>
            <a:r>
              <a:rPr lang="it-IT" dirty="0">
                <a:solidFill>
                  <a:srgbClr val="002060"/>
                </a:solidFill>
              </a:rPr>
              <a:t>, sezione di ricerca dell'Associazione La Nostra Famiglia, ha ottenuto il riconoscimento di Istituto di Ricovero e Cura a Carattere Scientifico nel 1985 e si dedica alla ricerca, alla cura e alla formazione nell’ambito delle </a:t>
            </a:r>
            <a:r>
              <a:rPr lang="it-IT" b="1" dirty="0">
                <a:solidFill>
                  <a:srgbClr val="002060"/>
                </a:solidFill>
              </a:rPr>
              <a:t>patologie neurologiche e neuropsichiche dell’età evolutiva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18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63436" y="391887"/>
            <a:ext cx="934534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Punti di forza di Seleggo</a:t>
            </a:r>
          </a:p>
          <a:p>
            <a:r>
              <a:rPr lang="it-IT" dirty="0">
                <a:solidFill>
                  <a:srgbClr val="002060"/>
                </a:solidFill>
              </a:rPr>
              <a:t>Specifiche funzionali studiate dai neuropsicologi dell’ </a:t>
            </a:r>
            <a:r>
              <a:rPr lang="it-IT" b="1" dirty="0">
                <a:solidFill>
                  <a:srgbClr val="002060"/>
                </a:solidFill>
              </a:rPr>
              <a:t>Istituto di Ricerca Medea-La Nostra Famiglia </a:t>
            </a:r>
            <a:r>
              <a:rPr lang="it-IT" dirty="0">
                <a:solidFill>
                  <a:srgbClr val="002060"/>
                </a:solidFill>
              </a:rPr>
              <a:t>di Bosisio Parini (Lecco) .                                                                       </a:t>
            </a:r>
            <a:r>
              <a:rPr lang="it-IT" dirty="0" smtClean="0">
                <a:solidFill>
                  <a:srgbClr val="002060"/>
                </a:solidFill>
              </a:rPr>
              <a:t>            </a:t>
            </a:r>
            <a:r>
              <a:rPr lang="it-IT" dirty="0" smtClean="0">
                <a:solidFill>
                  <a:srgbClr val="002060"/>
                </a:solidFill>
              </a:rPr>
              <a:t>                                                   Seleggo </a:t>
            </a:r>
            <a:r>
              <a:rPr lang="it-IT" dirty="0">
                <a:solidFill>
                  <a:srgbClr val="002060"/>
                </a:solidFill>
              </a:rPr>
              <a:t>è oggetto di studio nei corsi di Logopedia presso l’Università di Milano 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Segnalazione MIUR regionali a tutti gli Istituti Comprensivi del territorio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Gratuità</a:t>
            </a:r>
            <a:r>
              <a:rPr lang="it-IT" dirty="0">
                <a:solidFill>
                  <a:srgbClr val="002060"/>
                </a:solidFill>
              </a:rPr>
              <a:t> dell’uso, chiunque può fare l’iscrizione, necessario :  </a:t>
            </a:r>
          </a:p>
          <a:p>
            <a:r>
              <a:rPr lang="it-IT" dirty="0">
                <a:solidFill>
                  <a:srgbClr val="002060"/>
                </a:solidFill>
              </a:rPr>
              <a:t>	certificato di DSA Dislessia o segnalazione come BES </a:t>
            </a:r>
          </a:p>
          <a:p>
            <a:r>
              <a:rPr lang="it-IT" dirty="0">
                <a:solidFill>
                  <a:srgbClr val="002060"/>
                </a:solidFill>
              </a:rPr>
              <a:t>	dichiarazione di acquisto del libro o prova d’acquisto</a:t>
            </a:r>
          </a:p>
          <a:p>
            <a:r>
              <a:rPr lang="it-IT" dirty="0">
                <a:solidFill>
                  <a:srgbClr val="002060"/>
                </a:solidFill>
              </a:rPr>
              <a:t>	accettazione della </a:t>
            </a:r>
            <a:r>
              <a:rPr lang="it-IT" dirty="0" smtClean="0">
                <a:solidFill>
                  <a:srgbClr val="002060"/>
                </a:solidFill>
              </a:rPr>
              <a:t>privacy</a:t>
            </a:r>
          </a:p>
          <a:p>
            <a:r>
              <a:rPr lang="it-IT" dirty="0">
                <a:solidFill>
                  <a:srgbClr val="002060"/>
                </a:solidFill>
              </a:rPr>
              <a:t>                 ( </a:t>
            </a:r>
            <a:r>
              <a:rPr lang="it-IT" u="sng" dirty="0">
                <a:solidFill>
                  <a:srgbClr val="002060"/>
                </a:solidFill>
              </a:rPr>
              <a:t>per le scuole la documentazione  non deve essere  mandata a Seleggo)</a:t>
            </a:r>
          </a:p>
          <a:p>
            <a:endParaRPr lang="it-IT" u="sng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Massima </a:t>
            </a:r>
            <a:r>
              <a:rPr lang="it-IT" b="1" dirty="0">
                <a:solidFill>
                  <a:srgbClr val="002060"/>
                </a:solidFill>
              </a:rPr>
              <a:t>personalizzazione e semplicità </a:t>
            </a:r>
            <a:r>
              <a:rPr lang="it-IT" dirty="0">
                <a:solidFill>
                  <a:srgbClr val="002060"/>
                </a:solidFill>
              </a:rPr>
              <a:t>d’uso dello strumento, </a:t>
            </a:r>
            <a:r>
              <a:rPr lang="it-IT" dirty="0" smtClean="0">
                <a:solidFill>
                  <a:srgbClr val="002060"/>
                </a:solidFill>
              </a:rPr>
              <a:t>                                                            </a:t>
            </a:r>
            <a:r>
              <a:rPr lang="it-IT" b="1" dirty="0" smtClean="0">
                <a:solidFill>
                  <a:srgbClr val="002060"/>
                </a:solidFill>
              </a:rPr>
              <a:t>Unicità </a:t>
            </a:r>
            <a:r>
              <a:rPr lang="it-IT" b="1" dirty="0">
                <a:solidFill>
                  <a:srgbClr val="002060"/>
                </a:solidFill>
              </a:rPr>
              <a:t>dello strumento </a:t>
            </a:r>
            <a:r>
              <a:rPr lang="it-IT" dirty="0">
                <a:solidFill>
                  <a:srgbClr val="002060"/>
                </a:solidFill>
              </a:rPr>
              <a:t>per qualsiasi libro e </a:t>
            </a:r>
            <a:r>
              <a:rPr lang="it-IT" dirty="0" smtClean="0">
                <a:solidFill>
                  <a:srgbClr val="002060"/>
                </a:solidFill>
              </a:rPr>
              <a:t>editore senza cambiare software.                            </a:t>
            </a:r>
            <a:r>
              <a:rPr lang="it-IT" b="1" dirty="0" smtClean="0">
                <a:solidFill>
                  <a:srgbClr val="002060"/>
                </a:solidFill>
              </a:rPr>
              <a:t>Utilizzabile in classe con la LIM</a:t>
            </a:r>
            <a:r>
              <a:rPr lang="it-IT" dirty="0" smtClean="0">
                <a:solidFill>
                  <a:srgbClr val="002060"/>
                </a:solidFill>
              </a:rPr>
              <a:t>. Favorisce l’inclusione e l’autonomia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SELEGGO TEST  </a:t>
            </a:r>
            <a:r>
              <a:rPr lang="it-IT" dirty="0">
                <a:solidFill>
                  <a:srgbClr val="002060"/>
                </a:solidFill>
              </a:rPr>
              <a:t>che consente la scelta dei </a:t>
            </a:r>
            <a:r>
              <a:rPr lang="it-IT" dirty="0" smtClean="0">
                <a:solidFill>
                  <a:srgbClr val="002060"/>
                </a:solidFill>
              </a:rPr>
              <a:t>parametri audio-visivi  per la maggiore efficacia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33934" y="1053967"/>
            <a:ext cx="50628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6112" y="1957583"/>
            <a:ext cx="50628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6112" y="4677721"/>
            <a:ext cx="50628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4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10931" y="2604843"/>
            <a:ext cx="50628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UST Milano               Novembre 2023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1918" y="5467557"/>
            <a:ext cx="56258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091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66" y="1050756"/>
            <a:ext cx="3373587" cy="46514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98" y="79868"/>
            <a:ext cx="3976029" cy="45636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79" y="583993"/>
            <a:ext cx="3388159" cy="48831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274432" y="536394"/>
            <a:ext cx="18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MIUR Piemonte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32" y="1227458"/>
            <a:ext cx="3360636" cy="47760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80304" y="2060620"/>
            <a:ext cx="18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MIUR Lombardia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444558" y="148417"/>
            <a:ext cx="18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MIUR Campania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628916" y="1058560"/>
            <a:ext cx="184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MIUR Puglia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470595" y="1227458"/>
            <a:ext cx="3184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        Riconoscimenti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MIUR Ufficio Scolastico Regionale</a:t>
            </a:r>
          </a:p>
          <a:p>
            <a:endParaRPr lang="it-IT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Lombardia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Piemonte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Campania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Puglia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Calabria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Basilicata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Vicenza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20" name="Connettore 1 19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85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6237" y="241224"/>
            <a:ext cx="68478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6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I libri a catalogo </a:t>
            </a:r>
            <a:r>
              <a:rPr lang="it-IT" sz="2400" dirty="0">
                <a:solidFill>
                  <a:srgbClr val="002060"/>
                </a:solidFill>
              </a:rPr>
              <a:t>si riferiscono alle  </a:t>
            </a:r>
            <a:r>
              <a:rPr lang="it-IT" sz="2400" b="1" dirty="0" smtClean="0">
                <a:solidFill>
                  <a:srgbClr val="002060"/>
                </a:solidFill>
              </a:rPr>
              <a:t>materie </a:t>
            </a:r>
            <a:r>
              <a:rPr lang="it-IT" sz="2400" b="1" dirty="0">
                <a:solidFill>
                  <a:srgbClr val="002060"/>
                </a:solidFill>
              </a:rPr>
              <a:t>di studio</a:t>
            </a:r>
            <a:r>
              <a:rPr lang="it-IT" sz="2400" dirty="0">
                <a:solidFill>
                  <a:srgbClr val="002060"/>
                </a:solidFill>
              </a:rPr>
              <a:t>: Storia ,Geografia , Scienze , Musica, Arte, Tecnologia, Religione e Lingue  per la secondaria di primo grado ,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Sussidiari</a:t>
            </a:r>
            <a:r>
              <a:rPr lang="it-IT" sz="2400" dirty="0">
                <a:solidFill>
                  <a:srgbClr val="002060"/>
                </a:solidFill>
              </a:rPr>
              <a:t> per la primaria</a:t>
            </a:r>
          </a:p>
          <a:p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Si elaborano nuovi libri su indicazione </a:t>
            </a:r>
            <a:r>
              <a:rPr lang="it-IT" sz="2400" b="1" dirty="0" smtClean="0">
                <a:solidFill>
                  <a:srgbClr val="002060"/>
                </a:solidFill>
              </a:rPr>
              <a:t>delle scuole</a:t>
            </a:r>
            <a:endParaRPr lang="it-IT" sz="2400" b="1" dirty="0">
              <a:solidFill>
                <a:srgbClr val="002060"/>
              </a:solidFill>
            </a:endParaRPr>
          </a:p>
          <a:p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17 Editori </a:t>
            </a:r>
            <a:r>
              <a:rPr lang="it-IT" sz="2400" dirty="0">
                <a:solidFill>
                  <a:srgbClr val="002060"/>
                </a:solidFill>
              </a:rPr>
              <a:t>convenzionati con Seleggo</a:t>
            </a:r>
          </a:p>
          <a:p>
            <a:r>
              <a:rPr lang="it-IT" sz="2400" dirty="0">
                <a:solidFill>
                  <a:srgbClr val="002060"/>
                </a:solidFill>
              </a:rPr>
              <a:t>forniscono PDF gratuitamente 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                                                                                  </a:t>
            </a:r>
            <a:r>
              <a:rPr lang="it-IT" sz="2400" b="1" u="sng" dirty="0">
                <a:solidFill>
                  <a:srgbClr val="002060"/>
                </a:solidFill>
              </a:rPr>
              <a:t>Riconosciuta </a:t>
            </a:r>
            <a:r>
              <a:rPr lang="it-IT" sz="2400" b="1" u="sng" dirty="0" smtClean="0">
                <a:solidFill>
                  <a:srgbClr val="002060"/>
                </a:solidFill>
              </a:rPr>
              <a:t>dagli editori </a:t>
            </a:r>
            <a:r>
              <a:rPr lang="it-IT" sz="2400" b="1" u="sng" dirty="0" smtClean="0">
                <a:solidFill>
                  <a:srgbClr val="002060"/>
                </a:solidFill>
              </a:rPr>
              <a:t>la </a:t>
            </a:r>
            <a:r>
              <a:rPr lang="it-IT" sz="2400" b="1" u="sng" dirty="0">
                <a:solidFill>
                  <a:srgbClr val="002060"/>
                </a:solidFill>
              </a:rPr>
              <a:t>specificità </a:t>
            </a:r>
            <a:r>
              <a:rPr lang="it-IT" sz="2400" b="1" u="sng" dirty="0" smtClean="0">
                <a:solidFill>
                  <a:srgbClr val="002060"/>
                </a:solidFill>
              </a:rPr>
              <a:t> di Seleggo per </a:t>
            </a:r>
            <a:r>
              <a:rPr lang="it-IT" sz="2400" b="1" u="sng" dirty="0" smtClean="0">
                <a:solidFill>
                  <a:srgbClr val="002060"/>
                </a:solidFill>
              </a:rPr>
              <a:t>DSA e BES</a:t>
            </a:r>
            <a:endParaRPr lang="it-IT" sz="2400" b="1" u="sng" dirty="0">
              <a:solidFill>
                <a:srgbClr val="002060"/>
              </a:solidFill>
            </a:endParaRPr>
          </a:p>
          <a:p>
            <a:r>
              <a:rPr lang="it-IT" sz="2600" u="sng" dirty="0">
                <a:solidFill>
                  <a:srgbClr val="002060"/>
                </a:solidFill>
              </a:rPr>
              <a:t>    </a:t>
            </a:r>
          </a:p>
          <a:p>
            <a:endParaRPr lang="it-IT" sz="2800" dirty="0">
              <a:solidFill>
                <a:srgbClr val="002060"/>
              </a:solidFill>
            </a:endParaRPr>
          </a:p>
          <a:p>
            <a:pPr algn="ctr"/>
            <a:endParaRPr lang="it-IT" sz="2800" dirty="0">
              <a:solidFill>
                <a:srgbClr val="002060"/>
              </a:solidFill>
            </a:endParaRPr>
          </a:p>
          <a:p>
            <a:pPr algn="ctr"/>
            <a:endParaRPr lang="it-IT" sz="2800" dirty="0">
              <a:solidFill>
                <a:srgbClr val="002060"/>
              </a:solidFill>
            </a:endParaRPr>
          </a:p>
          <a:p>
            <a:pPr algn="ctr"/>
            <a:endParaRPr lang="it-IT" sz="2800" dirty="0">
              <a:solidFill>
                <a:srgbClr val="002060"/>
              </a:solidFill>
            </a:endParaRPr>
          </a:p>
          <a:p>
            <a:pPr algn="ctr"/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49089"/>
              </p:ext>
            </p:extLst>
          </p:nvPr>
        </p:nvGraphicFramePr>
        <p:xfrm>
          <a:off x="7398222" y="241224"/>
          <a:ext cx="2498499" cy="5861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8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De Agostini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Garzanti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Petrini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Marietti Scuola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Giunti Scuola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Giunti del Borgo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Itaca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Le Monnier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Poseidonia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Piemme Scuola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Mondadori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Minerva Italica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Rizzoli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La Nuova Italia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Fabbri Scuola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>
                          <a:effectLst/>
                        </a:rPr>
                        <a:t>Zanichelli</a:t>
                      </a:r>
                      <a:endParaRPr lang="it-IT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2200" b="1" u="none" strike="noStrike" dirty="0">
                          <a:effectLst/>
                        </a:rPr>
                        <a:t>Atlas</a:t>
                      </a:r>
                      <a:endParaRPr lang="it-IT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pSp>
        <p:nvGrpSpPr>
          <p:cNvPr id="9" name="Gruppo 8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0" name="Connettore 1 9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37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070501" y="944518"/>
            <a:ext cx="374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Distribuzione iscritti in Italia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73487" y="1175351"/>
            <a:ext cx="6623306" cy="40934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200" dirty="0">
                <a:solidFill>
                  <a:srgbClr val="002060"/>
                </a:solidFill>
              </a:rPr>
              <a:t>Utenza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270 </a:t>
            </a:r>
            <a:r>
              <a:rPr lang="it-IT" sz="2800" dirty="0">
                <a:solidFill>
                  <a:srgbClr val="002060"/>
                </a:solidFill>
              </a:rPr>
              <a:t>Istituti Comprensivi iscritti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7</a:t>
            </a:r>
            <a:r>
              <a:rPr lang="it-IT" sz="2800" dirty="0" smtClean="0">
                <a:solidFill>
                  <a:srgbClr val="002060"/>
                </a:solidFill>
              </a:rPr>
              <a:t>000 </a:t>
            </a:r>
            <a:r>
              <a:rPr lang="it-IT" sz="2800" dirty="0">
                <a:solidFill>
                  <a:srgbClr val="002060"/>
                </a:solidFill>
              </a:rPr>
              <a:t>singoli utenti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02060"/>
                </a:solidFill>
              </a:rPr>
              <a:t>oltre1000 </a:t>
            </a:r>
            <a:r>
              <a:rPr lang="it-IT" sz="2800" dirty="0">
                <a:solidFill>
                  <a:srgbClr val="002060"/>
                </a:solidFill>
              </a:rPr>
              <a:t>libri rielaborati a catalogo  per, </a:t>
            </a:r>
            <a:endParaRPr lang="it-IT" sz="2800" dirty="0" smtClean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002060"/>
                </a:solidFill>
              </a:rPr>
              <a:t>Scuola Primaria,  </a:t>
            </a:r>
            <a:r>
              <a:rPr lang="it-IT" sz="2800" dirty="0">
                <a:solidFill>
                  <a:srgbClr val="002060"/>
                </a:solidFill>
              </a:rPr>
              <a:t>oltre 200 sussidiari, </a:t>
            </a:r>
            <a:endParaRPr lang="it-IT" sz="2800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002060"/>
                </a:solidFill>
              </a:rPr>
              <a:t>Scuola </a:t>
            </a:r>
            <a:r>
              <a:rPr lang="it-IT" sz="2800" dirty="0">
                <a:solidFill>
                  <a:srgbClr val="002060"/>
                </a:solidFill>
              </a:rPr>
              <a:t>Secondaria 1° </a:t>
            </a:r>
            <a:r>
              <a:rPr lang="it-IT" sz="2800" dirty="0" smtClean="0">
                <a:solidFill>
                  <a:srgbClr val="002060"/>
                </a:solidFill>
              </a:rPr>
              <a:t>Grado,  </a:t>
            </a:r>
            <a:r>
              <a:rPr lang="it-IT" sz="2800" dirty="0">
                <a:solidFill>
                  <a:srgbClr val="002060"/>
                </a:solidFill>
              </a:rPr>
              <a:t>oltre  </a:t>
            </a:r>
            <a:r>
              <a:rPr lang="it-IT" sz="2800" dirty="0" smtClean="0">
                <a:solidFill>
                  <a:srgbClr val="002060"/>
                </a:solidFill>
              </a:rPr>
              <a:t>700,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002060"/>
                </a:solidFill>
              </a:rPr>
              <a:t>Superiori  </a:t>
            </a:r>
            <a:r>
              <a:rPr lang="it-IT" sz="2800" dirty="0">
                <a:solidFill>
                  <a:srgbClr val="002060"/>
                </a:solidFill>
              </a:rPr>
              <a:t>circa </a:t>
            </a:r>
            <a:r>
              <a:rPr lang="it-IT" sz="2800" dirty="0" smtClean="0">
                <a:solidFill>
                  <a:srgbClr val="002060"/>
                </a:solidFill>
              </a:rPr>
              <a:t>50 libri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51150" y="134922"/>
            <a:ext cx="807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Sviluppo di Seleggo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746" y="1448264"/>
            <a:ext cx="3346613" cy="3882071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36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04207" y="613026"/>
            <a:ext cx="10247635" cy="628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 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auditivi/visivi 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 da Medea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Scelta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font fra i 15 definiti da Medea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Variazione dimensione dei caratteri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combinazioni di spaziatura fra i caratteri e distanza fra le righe;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Sincronizzazione testo/voce;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Selezione velocità della voce e timbro variabili;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karaoke paragrafo per paragrafo e parola per parola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SELEGGO TEST per individuazione dei parametri specifici per ciascun utente</a:t>
            </a:r>
            <a:r>
              <a:rPr lang="it-IT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it-IT" sz="20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 per facilitare ed approfondire  lo studio</a:t>
            </a:r>
            <a:endParaRPr lang="it-IT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Aggiunta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note e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commenti . Sottolineatura 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ronos Pro"/>
              </a:rPr>
              <a:t>Accesso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ronos Pro"/>
              </a:rPr>
              <a:t>a Junior Zanichelli,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ronos Pro"/>
              </a:rPr>
              <a:t>dizionario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ronos Pro"/>
              </a:rPr>
              <a:t>della lingua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ronos Pro"/>
              </a:rPr>
              <a:t>italiana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Accesso a Google per le immagini corrispondenti a parole sul testo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 del capitolo attraverso l’indice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Libreria personale dello studente, con le copertine dei libri a lui assegnati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Possibilità di riprodurre/copiare su foglio word le parti selezionate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Inserimento fotografie scattate o scaricate dallo studente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Mappe concettuali </a:t>
            </a:r>
            <a:endParaRPr lang="it-IT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392137" y="89807"/>
            <a:ext cx="760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   Riepilogo </a:t>
            </a:r>
            <a:r>
              <a:rPr lang="it-IT" sz="2800" dirty="0">
                <a:solidFill>
                  <a:srgbClr val="002060"/>
                </a:solidFill>
              </a:rPr>
              <a:t>funzioni di </a:t>
            </a:r>
            <a:r>
              <a:rPr lang="it-IT" sz="2800" dirty="0" smtClean="0">
                <a:solidFill>
                  <a:srgbClr val="002060"/>
                </a:solidFill>
              </a:rPr>
              <a:t>Seleggo.3</a:t>
            </a:r>
            <a:endParaRPr lang="it-IT" sz="2800" dirty="0">
              <a:solidFill>
                <a:srgbClr val="00206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12124" y="6168980"/>
            <a:ext cx="11333408" cy="565576"/>
            <a:chOff x="412124" y="6168980"/>
            <a:chExt cx="11333408" cy="565576"/>
          </a:xfrm>
        </p:grpSpPr>
        <p:cxnSp>
          <p:nvCxnSpPr>
            <p:cNvPr id="10" name="Connettore 1 9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6593983" y="6334446"/>
              <a:ext cx="5061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t-IT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6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54629" y="1812087"/>
            <a:ext cx="9230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2060"/>
                </a:solidFill>
              </a:rPr>
              <a:t>DEMO VIDEO  Tutorial </a:t>
            </a:r>
            <a:r>
              <a:rPr lang="it-IT" sz="5400" dirty="0" smtClean="0">
                <a:solidFill>
                  <a:srgbClr val="002060"/>
                </a:solidFill>
              </a:rPr>
              <a:t>Seleggo</a:t>
            </a:r>
          </a:p>
          <a:p>
            <a:pPr algn="ctr"/>
            <a:r>
              <a:rPr lang="it-IT" sz="5400" b="1" dirty="0" smtClean="0">
                <a:solidFill>
                  <a:srgbClr val="0070C0"/>
                </a:solidFill>
              </a:rPr>
              <a:t>www.seleggo.org/tutorial.php</a:t>
            </a:r>
            <a:endParaRPr lang="it-IT" sz="5400" dirty="0">
              <a:solidFill>
                <a:srgbClr val="0070C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32402" y="6118591"/>
            <a:ext cx="11333408" cy="476895"/>
            <a:chOff x="412124" y="6168980"/>
            <a:chExt cx="11333408" cy="476895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412124" y="6168980"/>
              <a:ext cx="11333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058" y="6316662"/>
              <a:ext cx="1975275" cy="329213"/>
            </a:xfrm>
            <a:prstGeom prst="rect">
              <a:avLst/>
            </a:prstGeom>
          </p:spPr>
        </p:pic>
      </p:grpSp>
      <p:sp>
        <p:nvSpPr>
          <p:cNvPr id="3" name="CasellaDiTesto 2"/>
          <p:cNvSpPr txBox="1"/>
          <p:nvPr/>
        </p:nvSpPr>
        <p:spPr>
          <a:xfrm>
            <a:off x="2670718" y="490653"/>
            <a:ext cx="70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alternativa alla demo con collegamento sul sito </a:t>
            </a:r>
            <a:r>
              <a:rPr lang="it-IT" dirty="0">
                <a:hlinkClick r:id="rId3"/>
              </a:rPr>
              <a:t>www.seleggo.org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E97103B-413E-D236-A706-F3402B89E6CA}"/>
              </a:ext>
            </a:extLst>
          </p:cNvPr>
          <p:cNvSpPr txBox="1"/>
          <p:nvPr/>
        </p:nvSpPr>
        <p:spPr>
          <a:xfrm>
            <a:off x="9402835" y="6266273"/>
            <a:ext cx="20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Settembre 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UST Milano               Novembre 2023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305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6548</TotalTime>
  <Words>638</Words>
  <Application>Microsoft Office PowerPoint</Application>
  <PresentationFormat>Personalizzato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battista pons</dc:creator>
  <cp:lastModifiedBy>Microsoft</cp:lastModifiedBy>
  <cp:revision>320</cp:revision>
  <cp:lastPrinted>2023-04-11T17:24:07Z</cp:lastPrinted>
  <dcterms:created xsi:type="dcterms:W3CDTF">2019-11-10T19:01:57Z</dcterms:created>
  <dcterms:modified xsi:type="dcterms:W3CDTF">2023-11-12T16:22:38Z</dcterms:modified>
</cp:coreProperties>
</file>